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7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80" r:id="rId21"/>
    <p:sldId id="281" r:id="rId22"/>
    <p:sldId id="282" r:id="rId23"/>
    <p:sldId id="283" r:id="rId24"/>
    <p:sldId id="284" r:id="rId25"/>
    <p:sldId id="285" r:id="rId26"/>
    <p:sldId id="286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7" d="100"/>
          <a:sy n="77" d="100"/>
        </p:scale>
        <p:origin x="-112" y="-7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368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967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104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422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727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63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94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69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093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91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7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solidFill>
            <a:schemeClr val="bg1">
              <a:lumMod val="85000"/>
              <a:alpha val="39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28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S</a:t>
            </a:r>
            <a:r>
              <a:rPr lang="en-US" dirty="0" smtClean="0"/>
              <a:t>tarCraft II </a:t>
            </a:r>
            <a:r>
              <a:rPr lang="en-US" b="1" dirty="0" smtClean="0"/>
              <a:t>I</a:t>
            </a:r>
            <a:r>
              <a:rPr lang="en-US" dirty="0" smtClean="0"/>
              <a:t>nternational </a:t>
            </a:r>
            <a:r>
              <a:rPr lang="en-US" b="1" dirty="0" smtClean="0"/>
              <a:t>C</a:t>
            </a:r>
            <a:r>
              <a:rPr lang="en-US" dirty="0" smtClean="0"/>
              <a:t>ompetition </a:t>
            </a:r>
            <a:r>
              <a:rPr lang="en-US" b="1" dirty="0" smtClean="0"/>
              <a:t>P</a:t>
            </a:r>
            <a:r>
              <a:rPr lang="en-US" dirty="0" smtClean="0"/>
              <a:t>redictor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Jonathan </a:t>
            </a:r>
            <a:r>
              <a:rPr lang="en-US" dirty="0" err="1" smtClean="0"/>
              <a:t>Ko</a:t>
            </a:r>
            <a:endParaRPr lang="en-US" dirty="0" smtClean="0"/>
          </a:p>
          <a:p>
            <a:r>
              <a:rPr lang="en-US" dirty="0" smtClean="0"/>
              <a:t>Young Kim</a:t>
            </a:r>
          </a:p>
          <a:p>
            <a:r>
              <a:rPr lang="en-US" dirty="0" smtClean="0"/>
              <a:t>Allen Chen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2549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b="1" dirty="0" smtClean="0"/>
              <a:t>real </a:t>
            </a:r>
            <a:r>
              <a:rPr lang="en-US" dirty="0" smtClean="0"/>
              <a:t>question:</a:t>
            </a:r>
            <a:br>
              <a:rPr lang="en-US" dirty="0" smtClean="0"/>
            </a:br>
            <a:r>
              <a:rPr lang="en-US" dirty="0" smtClean="0"/>
              <a:t>Can we predict who will win a game of </a:t>
            </a:r>
            <a:r>
              <a:rPr lang="en-US" dirty="0" err="1" smtClean="0"/>
              <a:t>Starcraft</a:t>
            </a:r>
            <a:r>
              <a:rPr lang="en-US" dirty="0" smtClean="0"/>
              <a:t> II?</a:t>
            </a:r>
          </a:p>
          <a:p>
            <a:r>
              <a:rPr lang="en-US" dirty="0" smtClean="0"/>
              <a:t>The </a:t>
            </a:r>
            <a:r>
              <a:rPr lang="en-US" b="1" dirty="0" smtClean="0"/>
              <a:t>real</a:t>
            </a:r>
            <a:r>
              <a:rPr lang="en-US" dirty="0" smtClean="0"/>
              <a:t> answer:</a:t>
            </a:r>
            <a:br>
              <a:rPr lang="en-US" dirty="0" smtClean="0"/>
            </a:br>
            <a:r>
              <a:rPr lang="en-US" dirty="0" smtClean="0"/>
              <a:t>Kind of. It depends on what data we have access to. ;)</a:t>
            </a:r>
          </a:p>
        </p:txBody>
      </p:sp>
    </p:spTree>
    <p:extLst>
      <p:ext uri="{BB962C8B-B14F-4D97-AF65-F5344CB8AC3E}">
        <p14:creationId xmlns:p14="http://schemas.microsoft.com/office/powerpoint/2010/main" val="677654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do we go about solving this?</a:t>
            </a:r>
          </a:p>
          <a:p>
            <a:r>
              <a:rPr lang="en-US" dirty="0" smtClean="0"/>
              <a:t>Easy. Turn it into a classification problem!</a:t>
            </a:r>
          </a:p>
          <a:p>
            <a:pPr lvl="1"/>
            <a:r>
              <a:rPr lang="en-US" dirty="0" smtClean="0"/>
              <a:t>Create a binary classifier around a player</a:t>
            </a:r>
          </a:p>
          <a:p>
            <a:pPr lvl="1"/>
            <a:r>
              <a:rPr lang="en-US" dirty="0" smtClean="0"/>
              <a:t>Train the classifier on the player’s matches</a:t>
            </a:r>
          </a:p>
          <a:p>
            <a:pPr lvl="1"/>
            <a:r>
              <a:rPr lang="en-US" dirty="0" smtClean="0"/>
              <a:t>Feed it information about upcoming matches</a:t>
            </a:r>
          </a:p>
          <a:p>
            <a:pPr lvl="1"/>
            <a:r>
              <a:rPr lang="en-US" dirty="0" smtClean="0"/>
              <a:t>Convert classification to </a:t>
            </a:r>
            <a:r>
              <a:rPr lang="en-US" b="1" dirty="0" smtClean="0"/>
              <a:t>WIN</a:t>
            </a:r>
            <a:r>
              <a:rPr lang="en-US" dirty="0" smtClean="0"/>
              <a:t> or </a:t>
            </a:r>
            <a:r>
              <a:rPr lang="en-US" b="1" dirty="0" smtClean="0"/>
              <a:t>lose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24668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What classifiers though?</a:t>
            </a:r>
          </a:p>
          <a:p>
            <a:pPr lvl="1"/>
            <a:r>
              <a:rPr lang="en-US" dirty="0" smtClean="0"/>
              <a:t>Logistic Regression</a:t>
            </a:r>
          </a:p>
          <a:p>
            <a:pPr lvl="1"/>
            <a:r>
              <a:rPr lang="en-US" dirty="0" smtClean="0"/>
              <a:t>Decision Tree</a:t>
            </a:r>
          </a:p>
          <a:p>
            <a:pPr lvl="1"/>
            <a:r>
              <a:rPr lang="en-US" dirty="0" smtClean="0"/>
              <a:t>Multinomial Bayes</a:t>
            </a:r>
          </a:p>
          <a:p>
            <a:pPr lvl="1"/>
            <a:r>
              <a:rPr lang="en-US" dirty="0" smtClean="0"/>
              <a:t>Support Vector Machine</a:t>
            </a:r>
          </a:p>
          <a:p>
            <a:pPr lvl="1"/>
            <a:r>
              <a:rPr lang="en-US" dirty="0"/>
              <a:t>Random </a:t>
            </a:r>
            <a:r>
              <a:rPr lang="en-US" dirty="0" smtClean="0"/>
              <a:t>Forests</a:t>
            </a:r>
          </a:p>
          <a:p>
            <a:pPr lvl="1"/>
            <a:r>
              <a:rPr lang="en-US" dirty="0" smtClean="0"/>
              <a:t>Ensembles</a:t>
            </a:r>
          </a:p>
          <a:p>
            <a:pPr lvl="2"/>
            <a:r>
              <a:rPr lang="en-US" dirty="0" smtClean="0"/>
              <a:t>Stacking w/ Logistic Regression</a:t>
            </a:r>
          </a:p>
          <a:p>
            <a:pPr lvl="2"/>
            <a:r>
              <a:rPr lang="en-US" dirty="0" smtClean="0"/>
              <a:t>Stacking w/ Multi-Response Linear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021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Cool story bro, but what features?</a:t>
            </a:r>
          </a:p>
          <a:p>
            <a:r>
              <a:rPr lang="en-US" dirty="0" smtClean="0"/>
              <a:t>For a match, we only know three things: player 1, player 2, and map, so…:</a:t>
            </a:r>
          </a:p>
          <a:p>
            <a:pPr lvl="1"/>
            <a:r>
              <a:rPr lang="en-US" dirty="0" smtClean="0"/>
              <a:t>Player’s win rate against </a:t>
            </a:r>
            <a:r>
              <a:rPr lang="en-US" dirty="0" err="1" smtClean="0"/>
              <a:t>opp’s</a:t>
            </a:r>
            <a:r>
              <a:rPr lang="en-US" dirty="0" smtClean="0"/>
              <a:t> race on that map</a:t>
            </a:r>
          </a:p>
          <a:p>
            <a:pPr lvl="1"/>
            <a:r>
              <a:rPr lang="en-US" dirty="0" err="1" smtClean="0"/>
              <a:t>Opp’s</a:t>
            </a:r>
            <a:r>
              <a:rPr lang="en-US" dirty="0" smtClean="0"/>
              <a:t> </a:t>
            </a:r>
            <a:r>
              <a:rPr lang="en-US" dirty="0"/>
              <a:t>win rate against </a:t>
            </a:r>
            <a:r>
              <a:rPr lang="en-US" dirty="0" smtClean="0"/>
              <a:t>player’s </a:t>
            </a:r>
            <a:r>
              <a:rPr lang="en-US" dirty="0"/>
              <a:t>race on that </a:t>
            </a:r>
            <a:r>
              <a:rPr lang="en-US" dirty="0" smtClean="0"/>
              <a:t>map</a:t>
            </a:r>
          </a:p>
          <a:p>
            <a:pPr lvl="1"/>
            <a:r>
              <a:rPr lang="en-US" dirty="0" smtClean="0"/>
              <a:t>Player’s win rate against </a:t>
            </a:r>
            <a:r>
              <a:rPr lang="en-US" dirty="0" err="1" smtClean="0"/>
              <a:t>opp</a:t>
            </a:r>
            <a:r>
              <a:rPr lang="en-US" dirty="0" smtClean="0"/>
              <a:t> overall</a:t>
            </a:r>
          </a:p>
          <a:p>
            <a:pPr lvl="1"/>
            <a:r>
              <a:rPr lang="en-US" dirty="0" smtClean="0"/>
              <a:t>Time (attenuated as a logistic function)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063279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evaluate our feature selection, we ran a 10-fold CV for a given player, specifically the most awesome </a:t>
            </a:r>
            <a:r>
              <a:rPr lang="en-US" dirty="0" err="1" smtClean="0"/>
              <a:t>Terran</a:t>
            </a:r>
            <a:r>
              <a:rPr lang="en-US" dirty="0" smtClean="0"/>
              <a:t> player in the world, MVP.</a:t>
            </a:r>
          </a:p>
          <a:p>
            <a:r>
              <a:rPr lang="en-US" dirty="0" smtClean="0"/>
              <a:t>To evaluate our model selection, we just stared at the ROC curves we made.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306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– Take One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6" y="1371036"/>
            <a:ext cx="2926177" cy="219463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244" y="1371036"/>
            <a:ext cx="2926177" cy="219463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822" y="1371036"/>
            <a:ext cx="2926177" cy="219463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755" y="4051678"/>
            <a:ext cx="2926177" cy="219463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333" y="4051678"/>
            <a:ext cx="2926177" cy="2194633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0666" y="3566918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139244" y="3566918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217822" y="3565669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Multinomial Bayes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523755" y="6246311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Support Vector Machines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602333" y="6246311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Random Forests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383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– Take One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1705059"/>
            <a:ext cx="3910788" cy="29330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012" y="1705059"/>
            <a:ext cx="3910788" cy="29330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1" y="4740214"/>
            <a:ext cx="39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Stacking w/ Logistic Regression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76012" y="4767872"/>
            <a:ext cx="39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Stacking w/ Multi-Linear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3460013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be honest. That sucked. Why?</a:t>
            </a:r>
          </a:p>
          <a:p>
            <a:pPr lvl="1"/>
            <a:r>
              <a:rPr lang="en-US" dirty="0" smtClean="0"/>
              <a:t>ROC Curves for each CV has a lot of variance, no matter which model we try it on.</a:t>
            </a:r>
          </a:p>
          <a:p>
            <a:r>
              <a:rPr lang="en-US" dirty="0" smtClean="0"/>
              <a:t>How to improve? PUT ALL THE FEATURES!</a:t>
            </a:r>
          </a:p>
          <a:p>
            <a:pPr lvl="1"/>
            <a:r>
              <a:rPr lang="en-US" dirty="0"/>
              <a:t>Player’s win rate </a:t>
            </a:r>
            <a:r>
              <a:rPr lang="en-US" dirty="0" smtClean="0"/>
              <a:t>on that </a:t>
            </a:r>
            <a:r>
              <a:rPr lang="en-US" dirty="0"/>
              <a:t>map</a:t>
            </a:r>
          </a:p>
          <a:p>
            <a:pPr lvl="1"/>
            <a:r>
              <a:rPr lang="en-US" dirty="0" err="1" smtClean="0"/>
              <a:t>Opp’s</a:t>
            </a:r>
            <a:r>
              <a:rPr lang="en-US" dirty="0" smtClean="0"/>
              <a:t> win </a:t>
            </a:r>
            <a:r>
              <a:rPr lang="en-US" dirty="0"/>
              <a:t>rate on that map</a:t>
            </a:r>
          </a:p>
          <a:p>
            <a:pPr lvl="1"/>
            <a:r>
              <a:rPr lang="en-US" dirty="0" smtClean="0"/>
              <a:t>Player’s </a:t>
            </a:r>
            <a:r>
              <a:rPr lang="en-US" dirty="0"/>
              <a:t>win rate against </a:t>
            </a:r>
            <a:r>
              <a:rPr lang="en-US" dirty="0" err="1"/>
              <a:t>opp’s</a:t>
            </a:r>
            <a:r>
              <a:rPr lang="en-US" dirty="0"/>
              <a:t> </a:t>
            </a:r>
            <a:r>
              <a:rPr lang="en-US" dirty="0" smtClean="0"/>
              <a:t>race</a:t>
            </a:r>
          </a:p>
          <a:p>
            <a:pPr lvl="1"/>
            <a:r>
              <a:rPr lang="en-US" dirty="0" err="1" smtClean="0"/>
              <a:t>Opp’s</a:t>
            </a:r>
            <a:r>
              <a:rPr lang="en-US" dirty="0" smtClean="0"/>
              <a:t> </a:t>
            </a:r>
            <a:r>
              <a:rPr lang="en-US" dirty="0"/>
              <a:t>win rate against </a:t>
            </a:r>
            <a:r>
              <a:rPr lang="en-US" dirty="0" smtClean="0"/>
              <a:t>player’s race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6450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– Take Two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6" y="1371036"/>
            <a:ext cx="2926177" cy="219463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244" y="1371036"/>
            <a:ext cx="2926177" cy="219463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822" y="1371036"/>
            <a:ext cx="2926177" cy="219463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755" y="4051678"/>
            <a:ext cx="2926177" cy="219463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333" y="4051678"/>
            <a:ext cx="2926177" cy="219463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0666" y="3566918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139244" y="3566918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217822" y="3565669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Multinomial Bayes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523755" y="6246311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Support Vector Machines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602333" y="6246311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Random Forests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826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– Take Two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1705059"/>
            <a:ext cx="3910788" cy="29330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012" y="1705059"/>
            <a:ext cx="3910788" cy="29330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1" y="4740214"/>
            <a:ext cx="39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Stacking w/ Logistic Regression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76012" y="4767872"/>
            <a:ext cx="39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Stacking w/ Multi-Linear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2210637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Professional StarCraft II has a pretty big scene around the world</a:t>
            </a:r>
          </a:p>
          <a:p>
            <a:r>
              <a:rPr lang="en-US" dirty="0" smtClean="0"/>
              <a:t>We want to find the best players, and be able to (as accurately as possible) predict the outcome of a match</a:t>
            </a:r>
            <a:endParaRPr lang="en-US" dirty="0"/>
          </a:p>
          <a:p>
            <a:r>
              <a:rPr lang="en-US" dirty="0" smtClean="0"/>
              <a:t>We also want to understand the </a:t>
            </a:r>
            <a:r>
              <a:rPr lang="en-US" dirty="0" err="1" smtClean="0"/>
              <a:t>metagame</a:t>
            </a:r>
            <a:r>
              <a:rPr lang="en-US" dirty="0" smtClean="0"/>
              <a:t> (how gameplay shifts)</a:t>
            </a:r>
          </a:p>
        </p:txBody>
      </p:sp>
    </p:spTree>
    <p:extLst>
      <p:ext uri="{BB962C8B-B14F-4D97-AF65-F5344CB8AC3E}">
        <p14:creationId xmlns:p14="http://schemas.microsoft.com/office/powerpoint/2010/main" val="20031768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HOLY MOLY. WHAT IMPROVEMENT?</a:t>
            </a:r>
          </a:p>
          <a:p>
            <a:r>
              <a:rPr lang="en-US" dirty="0" smtClean="0"/>
              <a:t>Stacking MLR model is still the best overall.</a:t>
            </a:r>
          </a:p>
          <a:p>
            <a:r>
              <a:rPr lang="en-US" dirty="0" smtClean="0"/>
              <a:t>But, wait, can we improve even MORE?</a:t>
            </a:r>
            <a:br>
              <a:rPr lang="en-US" dirty="0" smtClean="0"/>
            </a:br>
            <a:r>
              <a:rPr lang="en-US" dirty="0" smtClean="0"/>
              <a:t>Let’s try adding one more feature…</a:t>
            </a:r>
          </a:p>
          <a:p>
            <a:pPr lvl="1"/>
            <a:r>
              <a:rPr lang="en-US" dirty="0" smtClean="0"/>
              <a:t>Player’s win rate against opponent on that map</a:t>
            </a:r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46556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– Take Three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6" y="1371036"/>
            <a:ext cx="2926176" cy="219463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244" y="1371036"/>
            <a:ext cx="2926176" cy="219463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822" y="1371036"/>
            <a:ext cx="2926176" cy="219463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755" y="4051678"/>
            <a:ext cx="2926176" cy="219463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333" y="4051678"/>
            <a:ext cx="2926176" cy="219463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0666" y="3566918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139244" y="3566918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217822" y="3565669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Multinomial Bayes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523755" y="6246311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Support Vector Machines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602333" y="6246311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Forest of Trees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3134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– Take Three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1705059"/>
            <a:ext cx="3910788" cy="29330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012" y="1705059"/>
            <a:ext cx="3910788" cy="29330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1" y="4740214"/>
            <a:ext cx="39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Stacking w/ Logistic Regression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76012" y="4767872"/>
            <a:ext cx="39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Stacking w/ Multi-Linear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3774247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400" y="1524000"/>
            <a:ext cx="37592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764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715532"/>
            <a:ext cx="3300691" cy="428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6363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Why? It </a:t>
            </a:r>
            <a:r>
              <a:rPr lang="en-US" dirty="0" err="1" smtClean="0"/>
              <a:t>overfit</a:t>
            </a:r>
            <a:r>
              <a:rPr lang="en-US" dirty="0" smtClean="0"/>
              <a:t>!</a:t>
            </a:r>
          </a:p>
          <a:p>
            <a:pPr lvl="1"/>
            <a:r>
              <a:rPr lang="en-US" dirty="0" smtClean="0"/>
              <a:t>In a roundabout way, we gave the model information on what it is trying to predict</a:t>
            </a:r>
          </a:p>
          <a:p>
            <a:r>
              <a:rPr lang="en-US" dirty="0" smtClean="0"/>
              <a:t>Which features / models to use though?</a:t>
            </a:r>
          </a:p>
          <a:p>
            <a:pPr lvl="1"/>
            <a:r>
              <a:rPr lang="en-US" dirty="0" smtClean="0"/>
              <a:t>Features: From examining overall ROC curves, settled on eight features</a:t>
            </a:r>
          </a:p>
          <a:p>
            <a:pPr lvl="1"/>
            <a:r>
              <a:rPr lang="en-US" dirty="0" smtClean="0"/>
              <a:t>Model: Stacking consistently performed best w/ consistent ROC curves</a:t>
            </a:r>
          </a:p>
        </p:txBody>
      </p:sp>
    </p:spTree>
    <p:extLst>
      <p:ext uri="{BB962C8B-B14F-4D97-AF65-F5344CB8AC3E}">
        <p14:creationId xmlns:p14="http://schemas.microsoft.com/office/powerpoint/2010/main" val="8307105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1083410"/>
              </p:ext>
            </p:extLst>
          </p:nvPr>
        </p:nvGraphicFramePr>
        <p:xfrm>
          <a:off x="489156" y="1500113"/>
          <a:ext cx="8143543" cy="5222875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713980"/>
                <a:gridCol w="1165896"/>
                <a:gridCol w="1165896"/>
                <a:gridCol w="753543"/>
                <a:gridCol w="753543"/>
                <a:gridCol w="1165896"/>
                <a:gridCol w="1424789"/>
              </a:tblGrid>
              <a:tr h="42976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Map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P1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P2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P1’s 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P2’s 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Predict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Actual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</a:tr>
              <a:tr h="4357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Cloud Kingdom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Parting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TheStC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93%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Parting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Parting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</a:tr>
              <a:tr h="435737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Antiga</a:t>
                      </a:r>
                      <a:r>
                        <a:rPr lang="en-US" sz="1600" dirty="0" smtClean="0"/>
                        <a:t> Shipyard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Parting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TheStC</a:t>
                      </a:r>
                      <a:endParaRPr lang="en-US" sz="1600" dirty="0" smtClean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82%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Parting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Parting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</a:tr>
              <a:tr h="4357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Atlantis Spaceship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MarineKing</a:t>
                      </a:r>
                      <a:endParaRPr lang="en-US" sz="1600" dirty="0" smtClean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12%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83%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MarineKing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</a:tr>
              <a:tr h="4357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Cloud Kingdom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MarineKing</a:t>
                      </a:r>
                      <a:endParaRPr lang="en-US" sz="1600" dirty="0" smtClean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95%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MarineKing</a:t>
                      </a:r>
                      <a:endParaRPr lang="en-US" sz="1600" dirty="0" smtClean="0"/>
                    </a:p>
                  </a:txBody>
                  <a:tcPr marL="107442" marR="107442" marT="53721" marB="53721"/>
                </a:tc>
              </a:tr>
              <a:tr h="4357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Metropolis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Parting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Marineking</a:t>
                      </a:r>
                      <a:endParaRPr lang="en-US" sz="1600" dirty="0" smtClean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35%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95%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MarineKing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Parting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</a:tr>
              <a:tr h="4357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Entombed</a:t>
                      </a:r>
                      <a:r>
                        <a:rPr lang="en-US" sz="1600" baseline="0" dirty="0" smtClean="0"/>
                        <a:t> Valley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Parting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Marineking</a:t>
                      </a:r>
                      <a:endParaRPr lang="en-US" sz="1600" dirty="0" smtClean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98%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MarineKing</a:t>
                      </a:r>
                      <a:endParaRPr lang="en-US" sz="1600" dirty="0" smtClean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MarineKing</a:t>
                      </a:r>
                      <a:endParaRPr lang="en-US" sz="1600" dirty="0" smtClean="0"/>
                    </a:p>
                  </a:txBody>
                  <a:tcPr marL="107442" marR="107442" marT="53721" marB="53721"/>
                </a:tc>
              </a:tr>
              <a:tr h="4357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Daybreak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Parting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Marineking</a:t>
                      </a:r>
                      <a:endParaRPr lang="en-US" sz="1600" dirty="0" smtClean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25%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25%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MarineKing</a:t>
                      </a:r>
                      <a:endParaRPr lang="en-US" sz="1600" dirty="0" smtClean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Parting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</a:tr>
              <a:tr h="4357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Metropolis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TheStC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94%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TheStC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</a:tr>
              <a:tr h="4357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Daybreak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TheStC</a:t>
                      </a:r>
                      <a:endParaRPr lang="en-US" sz="1600" dirty="0" smtClean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94%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5%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TheStC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</a:tr>
              <a:tr h="4357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Entombed Valley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MarineKing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13%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40%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TIE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</a:tr>
              <a:tr h="4357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Dual Sight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MarineKing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31%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14%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TIE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14988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To produce a product like this and get results, we needed data, and it wasn’t easily available</a:t>
            </a:r>
          </a:p>
          <a:p>
            <a:r>
              <a:rPr lang="en-US" dirty="0" smtClean="0"/>
              <a:t>Match information</a:t>
            </a:r>
          </a:p>
          <a:p>
            <a:pPr lvl="1"/>
            <a:r>
              <a:rPr lang="en-US" dirty="0" smtClean="0"/>
              <a:t>date</a:t>
            </a:r>
          </a:p>
          <a:p>
            <a:pPr lvl="1"/>
            <a:r>
              <a:rPr lang="en-US" dirty="0" smtClean="0"/>
              <a:t>winner</a:t>
            </a:r>
          </a:p>
          <a:p>
            <a:pPr lvl="1"/>
            <a:r>
              <a:rPr lang="en-US" dirty="0" smtClean="0"/>
              <a:t>loser</a:t>
            </a:r>
          </a:p>
          <a:p>
            <a:pPr lvl="1"/>
            <a:r>
              <a:rPr lang="en-US" dirty="0" smtClean="0"/>
              <a:t>map</a:t>
            </a:r>
          </a:p>
          <a:p>
            <a:pPr lvl="1"/>
            <a:r>
              <a:rPr lang="en-US" dirty="0" smtClean="0"/>
              <a:t>races played</a:t>
            </a:r>
          </a:p>
          <a:p>
            <a:r>
              <a:rPr lang="en-US" dirty="0" smtClean="0"/>
              <a:t>Map information</a:t>
            </a:r>
          </a:p>
        </p:txBody>
      </p:sp>
    </p:spTree>
    <p:extLst>
      <p:ext uri="{BB962C8B-B14F-4D97-AF65-F5344CB8AC3E}">
        <p14:creationId xmlns:p14="http://schemas.microsoft.com/office/powerpoint/2010/main" val="1570142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teamliquid.net</a:t>
            </a:r>
            <a:endParaRPr lang="en-US" dirty="0" smtClean="0"/>
          </a:p>
          <a:p>
            <a:pPr lvl="1"/>
            <a:r>
              <a:rPr lang="en-US" dirty="0" smtClean="0"/>
              <a:t>Source of a lot of this information</a:t>
            </a:r>
          </a:p>
          <a:p>
            <a:r>
              <a:rPr lang="en-US" dirty="0" smtClean="0"/>
              <a:t>They wouldn’t give it to us… (so we forcibly took it)</a:t>
            </a:r>
          </a:p>
          <a:p>
            <a:r>
              <a:rPr lang="en-US" dirty="0" smtClean="0"/>
              <a:t>Wrote a scraper for </a:t>
            </a:r>
            <a:r>
              <a:rPr lang="en-US" dirty="0" err="1" smtClean="0"/>
              <a:t>teamliquid.net</a:t>
            </a:r>
            <a:r>
              <a:rPr lang="en-US" dirty="0" smtClean="0"/>
              <a:t> database, and just cycled through all the pages</a:t>
            </a:r>
          </a:p>
          <a:p>
            <a:pPr lvl="1"/>
            <a:r>
              <a:rPr lang="en-US" dirty="0" smtClean="0"/>
              <a:t>Had to limit our collection rate…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783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collected:</a:t>
            </a:r>
          </a:p>
          <a:p>
            <a:pPr lvl="1"/>
            <a:r>
              <a:rPr lang="en-US" dirty="0" smtClean="0"/>
              <a:t>Date of match</a:t>
            </a:r>
          </a:p>
          <a:p>
            <a:pPr lvl="1"/>
            <a:r>
              <a:rPr lang="en-US" dirty="0" smtClean="0"/>
              <a:t>League ID</a:t>
            </a:r>
            <a:r>
              <a:rPr lang="en-US" dirty="0"/>
              <a:t> </a:t>
            </a:r>
            <a:r>
              <a:rPr lang="en-US" dirty="0" smtClean="0"/>
              <a:t>and name</a:t>
            </a:r>
          </a:p>
          <a:p>
            <a:pPr lvl="1"/>
            <a:r>
              <a:rPr lang="en-US" dirty="0" smtClean="0"/>
              <a:t>Map ID and name</a:t>
            </a:r>
          </a:p>
          <a:p>
            <a:pPr lvl="1"/>
            <a:r>
              <a:rPr lang="en-US" dirty="0" smtClean="0"/>
              <a:t>Winner ID and name</a:t>
            </a:r>
            <a:endParaRPr lang="en-US" dirty="0"/>
          </a:p>
          <a:p>
            <a:pPr lvl="1"/>
            <a:r>
              <a:rPr lang="en-US" dirty="0" smtClean="0"/>
              <a:t>Winner Race</a:t>
            </a:r>
          </a:p>
          <a:p>
            <a:pPr lvl="1"/>
            <a:r>
              <a:rPr lang="en-US" dirty="0" smtClean="0"/>
              <a:t>Loser ID and name</a:t>
            </a:r>
          </a:p>
          <a:p>
            <a:pPr lvl="1"/>
            <a:r>
              <a:rPr lang="en-US" dirty="0" smtClean="0"/>
              <a:t>Loser Race</a:t>
            </a:r>
          </a:p>
        </p:txBody>
      </p:sp>
    </p:spTree>
    <p:extLst>
      <p:ext uri="{BB962C8B-B14F-4D97-AF65-F5344CB8AC3E}">
        <p14:creationId xmlns:p14="http://schemas.microsoft.com/office/powerpoint/2010/main" val="36547471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wanted to visualize two things:</a:t>
            </a:r>
          </a:p>
          <a:p>
            <a:pPr lvl="1"/>
            <a:r>
              <a:rPr lang="en-US" dirty="0" smtClean="0"/>
              <a:t>Find the best players – that is, the strongest performing players with high confidence</a:t>
            </a:r>
          </a:p>
          <a:p>
            <a:pPr lvl="1"/>
            <a:r>
              <a:rPr lang="en-US" dirty="0" smtClean="0"/>
              <a:t>Understand the </a:t>
            </a:r>
            <a:r>
              <a:rPr lang="en-US" dirty="0" err="1" smtClean="0"/>
              <a:t>metagame</a:t>
            </a:r>
            <a:r>
              <a:rPr lang="en-US" dirty="0" smtClean="0"/>
              <a:t>; particularly, race imbalances</a:t>
            </a:r>
          </a:p>
        </p:txBody>
      </p:sp>
    </p:spTree>
    <p:extLst>
      <p:ext uri="{BB962C8B-B14F-4D97-AF65-F5344CB8AC3E}">
        <p14:creationId xmlns:p14="http://schemas.microsoft.com/office/powerpoint/2010/main" val="25858886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Find the best players – the strongest performing players with high confidence</a:t>
            </a:r>
          </a:p>
          <a:p>
            <a:r>
              <a:rPr lang="en-US" dirty="0" smtClean="0"/>
              <a:t>Problems</a:t>
            </a:r>
          </a:p>
          <a:p>
            <a:pPr lvl="1"/>
            <a:r>
              <a:rPr lang="en-US" dirty="0" smtClean="0"/>
              <a:t>Some players have played few games (2 to 5) and have high win percentages</a:t>
            </a:r>
          </a:p>
          <a:p>
            <a:pPr lvl="1"/>
            <a:r>
              <a:rPr lang="en-US" dirty="0" smtClean="0"/>
              <a:t>Playing many games at a high level implies a high level of skill (getting invited to more tournaments, etc.)</a:t>
            </a:r>
          </a:p>
          <a:p>
            <a:pPr lvl="1"/>
            <a:r>
              <a:rPr lang="en-US" dirty="0" smtClean="0"/>
              <a:t>We want to be able to balance number of games played as well as </a:t>
            </a:r>
            <a:r>
              <a:rPr lang="en-US" smtClean="0"/>
              <a:t>win rate!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51991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the lower bound of Wilson score confidence for Bernoulli parameter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Accounts for low sample size, returns a score for confidence in player ability</a:t>
            </a:r>
          </a:p>
          <a:p>
            <a:r>
              <a:rPr lang="en-US" dirty="0" smtClean="0"/>
              <a:t>Bubble chart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708442"/>
            <a:ext cx="8267700" cy="1066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985000" y="5848364"/>
            <a:ext cx="153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FF0000"/>
                </a:solidFill>
              </a:rPr>
              <a:t>DEMO</a:t>
            </a:r>
            <a:endParaRPr 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812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Also wanted to visualize the race-usage trends (and win rates) in professional StarCraft</a:t>
            </a:r>
          </a:p>
          <a:p>
            <a:r>
              <a:rPr lang="en-US" dirty="0" smtClean="0"/>
              <a:t>Allows us to see </a:t>
            </a:r>
            <a:r>
              <a:rPr lang="en-US" dirty="0" err="1" smtClean="0"/>
              <a:t>metagame</a:t>
            </a:r>
            <a:r>
              <a:rPr lang="en-US" dirty="0" smtClean="0"/>
              <a:t> shifts, which map rotations favor which races, and even game balance changes</a:t>
            </a:r>
          </a:p>
          <a:p>
            <a:r>
              <a:rPr lang="en-US" smtClean="0"/>
              <a:t>Bar chart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985000" y="5848364"/>
            <a:ext cx="153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FF0000"/>
                </a:solidFill>
              </a:rPr>
              <a:t>DEMO</a:t>
            </a:r>
            <a:endParaRPr 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30489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</TotalTime>
  <Words>878</Words>
  <Application>Microsoft Macintosh PowerPoint</Application>
  <PresentationFormat>On-screen Show (4:3)</PresentationFormat>
  <Paragraphs>217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StarCraft II International Competition Predictor</vt:lpstr>
      <vt:lpstr>Goal</vt:lpstr>
      <vt:lpstr>Data</vt:lpstr>
      <vt:lpstr>Data</vt:lpstr>
      <vt:lpstr>Data</vt:lpstr>
      <vt:lpstr>Visualization</vt:lpstr>
      <vt:lpstr>Visualization</vt:lpstr>
      <vt:lpstr>Visualization</vt:lpstr>
      <vt:lpstr>Visualization</vt:lpstr>
      <vt:lpstr>Models</vt:lpstr>
      <vt:lpstr>Models</vt:lpstr>
      <vt:lpstr>Models</vt:lpstr>
      <vt:lpstr>Models</vt:lpstr>
      <vt:lpstr>Models</vt:lpstr>
      <vt:lpstr>Models – Take One</vt:lpstr>
      <vt:lpstr>Models – Take One</vt:lpstr>
      <vt:lpstr>Models</vt:lpstr>
      <vt:lpstr>Models – Take Two</vt:lpstr>
      <vt:lpstr>Models – Take Two</vt:lpstr>
      <vt:lpstr>Models</vt:lpstr>
      <vt:lpstr>Models – Take Three</vt:lpstr>
      <vt:lpstr>Models – Take Three</vt:lpstr>
      <vt:lpstr>Models</vt:lpstr>
      <vt:lpstr>Models</vt:lpstr>
      <vt:lpstr>Models</vt:lpstr>
      <vt:lpstr>Models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StarCraft Match Predictor</dc:title>
  <dc:creator>Allen Chen</dc:creator>
  <cp:lastModifiedBy>Young Kim</cp:lastModifiedBy>
  <cp:revision>38</cp:revision>
  <dcterms:created xsi:type="dcterms:W3CDTF">2012-04-26T04:18:55Z</dcterms:created>
  <dcterms:modified xsi:type="dcterms:W3CDTF">2012-04-26T20:29:58Z</dcterms:modified>
</cp:coreProperties>
</file>

<file path=docProps/thumbnail.jpeg>
</file>